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3" r:id="rId4"/>
    <p:sldId id="264" r:id="rId5"/>
    <p:sldId id="265" r:id="rId6"/>
    <p:sldId id="266" r:id="rId7"/>
    <p:sldId id="260" r:id="rId8"/>
    <p:sldId id="269" r:id="rId9"/>
    <p:sldId id="261" r:id="rId10"/>
    <p:sldId id="262" r:id="rId11"/>
    <p:sldId id="267" r:id="rId12"/>
    <p:sldId id="268" r:id="rId13"/>
  </p:sldIdLst>
  <p:sldSz cx="18288000" cy="10287000"/>
  <p:notesSz cx="6858000" cy="9144000"/>
  <p:embeddedFontLst>
    <p:embeddedFont>
      <p:font typeface="DM Sans" pitchFamily="2" charset="0"/>
      <p:regular r:id="rId14"/>
      <p:bold r:id="rId15"/>
      <p:italic r:id="rId16"/>
      <p:boldItalic r:id="rId17"/>
    </p:embeddedFont>
    <p:embeddedFont>
      <p:font typeface="DM Sans Bold" pitchFamily="2" charset="0"/>
      <p:regular r:id="rId18"/>
      <p:bold r:id="rId19"/>
    </p:embeddedFont>
    <p:embeddedFont>
      <p:font typeface="Georgia Pro Bold" panose="02040802050405020203" pitchFamily="18" charset="0"/>
      <p:regular r:id="rId20"/>
      <p:bold r:id="rId21"/>
    </p:embeddedFont>
    <p:embeddedFont>
      <p:font typeface="Meiryo" panose="020B0604030504040204" pitchFamily="34" charset="-128"/>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B44703-8677-97B4-6689-472C20F091AA}" v="325" dt="2024-07-30T11:02:06.5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 Id="rId30"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21.svg"/></Relationships>
</file>

<file path=ppt/slides/_rels/slide11.xml.rels><?xml version="1.0" encoding="UTF-8" standalone="yes"?>
<Relationships xmlns="http://schemas.openxmlformats.org/package/2006/relationships"><Relationship Id="rId2" Type="http://schemas.openxmlformats.org/officeDocument/2006/relationships/hyperlink" Target="https://orahacks-chat-interview-ui.vercel.app/"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0.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1.svg"/><Relationship Id="rId9" Type="http://schemas.openxmlformats.org/officeDocument/2006/relationships/image" Target="../media/image14.png"/><Relationship Id="rId14" Type="http://schemas.openxmlformats.org/officeDocument/2006/relationships/image" Target="../media/image27.svg"/></Relationships>
</file>

<file path=ppt/slides/_rels/slide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sp>
      <p:sp>
        <p:nvSpPr>
          <p:cNvPr id="17" name="TextBox 17"/>
          <p:cNvSpPr txBox="1"/>
          <p:nvPr/>
        </p:nvSpPr>
        <p:spPr>
          <a:xfrm>
            <a:off x="3688802" y="3136543"/>
            <a:ext cx="10910396" cy="3200970"/>
          </a:xfrm>
          <a:prstGeom prst="rect">
            <a:avLst/>
          </a:prstGeom>
        </p:spPr>
        <p:txBody>
          <a:bodyPr lIns="0" tIns="0" rIns="0" bIns="0" rtlCol="0" anchor="t">
            <a:spAutoFit/>
          </a:bodyPr>
          <a:lstStyle/>
          <a:p>
            <a:pPr algn="ctr">
              <a:lnSpc>
                <a:spcPts val="12218"/>
              </a:lnSpc>
            </a:pPr>
            <a:r>
              <a:rPr lang="en-US" sz="12998">
                <a:solidFill>
                  <a:srgbClr val="000000"/>
                </a:solidFill>
                <a:latin typeface="DM Sans Bold"/>
              </a:rPr>
              <a:t>Interview with AI</a:t>
            </a:r>
          </a:p>
        </p:txBody>
      </p:sp>
      <p:sp>
        <p:nvSpPr>
          <p:cNvPr id="18" name="TextBox 18"/>
          <p:cNvSpPr txBox="1"/>
          <p:nvPr/>
        </p:nvSpPr>
        <p:spPr>
          <a:xfrm>
            <a:off x="4914102" y="6624033"/>
            <a:ext cx="8459795" cy="578026"/>
          </a:xfrm>
          <a:prstGeom prst="rect">
            <a:avLst/>
          </a:prstGeom>
        </p:spPr>
        <p:txBody>
          <a:bodyPr lIns="0" tIns="0" rIns="0" bIns="0" rtlCol="0" anchor="t">
            <a:spAutoFit/>
          </a:bodyPr>
          <a:lstStyle/>
          <a:p>
            <a:pPr algn="ctr">
              <a:lnSpc>
                <a:spcPts val="4381"/>
              </a:lnSpc>
            </a:pPr>
            <a:r>
              <a:rPr lang="en-US" sz="4381" spc="-87">
                <a:solidFill>
                  <a:srgbClr val="000000"/>
                </a:solidFill>
                <a:latin typeface="DM Sans Bold"/>
              </a:rPr>
              <a:t>Presented by Saalim</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819907" y="1950456"/>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8784391" y="3947139"/>
            <a:ext cx="8474909" cy="5311161"/>
          </a:xfrm>
          <a:custGeom>
            <a:avLst/>
            <a:gdLst/>
            <a:ahLst/>
            <a:cxnLst/>
            <a:rect l="l" t="t" r="r" b="b"/>
            <a:pathLst>
              <a:path w="8474909" h="5311161">
                <a:moveTo>
                  <a:pt x="0" y="0"/>
                </a:moveTo>
                <a:lnTo>
                  <a:pt x="8474909" y="0"/>
                </a:lnTo>
                <a:lnTo>
                  <a:pt x="8474909" y="5311161"/>
                </a:lnTo>
                <a:lnTo>
                  <a:pt x="0" y="5311161"/>
                </a:lnTo>
                <a:lnTo>
                  <a:pt x="0" y="0"/>
                </a:lnTo>
                <a:close/>
              </a:path>
            </a:pathLst>
          </a:custGeom>
          <a:blipFill>
            <a:blip r:embed="rId5"/>
            <a:stretch>
              <a:fillRect/>
            </a:stretch>
          </a:blipFill>
        </p:spPr>
      </p:sp>
      <p:sp>
        <p:nvSpPr>
          <p:cNvPr id="5" name="TextBox 5"/>
          <p:cNvSpPr txBox="1"/>
          <p:nvPr/>
        </p:nvSpPr>
        <p:spPr>
          <a:xfrm>
            <a:off x="1504950" y="1754505"/>
            <a:ext cx="8751165"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Final reflections and future steps</a:t>
            </a:r>
          </a:p>
        </p:txBody>
      </p:sp>
      <p:sp>
        <p:nvSpPr>
          <p:cNvPr id="6" name="TextBox 6"/>
          <p:cNvSpPr txBox="1"/>
          <p:nvPr/>
        </p:nvSpPr>
        <p:spPr>
          <a:xfrm>
            <a:off x="1504950" y="5393044"/>
            <a:ext cx="6578030" cy="3865256"/>
          </a:xfrm>
          <a:prstGeom prst="rect">
            <a:avLst/>
          </a:prstGeom>
        </p:spPr>
        <p:txBody>
          <a:bodyPr lIns="0" tIns="0" rIns="0" bIns="0" rtlCol="0" anchor="t">
            <a:spAutoFit/>
          </a:bodyPr>
          <a:lstStyle/>
          <a:p>
            <a:pPr algn="ctr">
              <a:lnSpc>
                <a:spcPts val="5106"/>
              </a:lnSpc>
              <a:spcBef>
                <a:spcPct val="0"/>
              </a:spcBef>
            </a:pPr>
            <a:r>
              <a:rPr lang="en-US" sz="3647">
                <a:solidFill>
                  <a:srgbClr val="000000"/>
                </a:solidFill>
                <a:latin typeface="DM Sans Bold"/>
              </a:rPr>
              <a:t>We can utilize computer vision technologies to employ features like detecting confidence levels, body language using sentiment-analysis.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5119F0-32E2-F204-1B06-2E079BDF5DC3}"/>
              </a:ext>
            </a:extLst>
          </p:cNvPr>
          <p:cNvSpPr txBox="1"/>
          <p:nvPr/>
        </p:nvSpPr>
        <p:spPr>
          <a:xfrm>
            <a:off x="4711184" y="334970"/>
            <a:ext cx="8865632" cy="1941942"/>
          </a:xfrm>
          <a:prstGeom prst="rect">
            <a:avLst/>
          </a:prstGeom>
        </p:spPr>
        <p:txBody>
          <a:bodyPr lIns="0" tIns="0" rIns="0" bIns="0" rtlCol="0" anchor="t">
            <a:spAutoFit/>
          </a:bodyPr>
          <a:lstStyle/>
          <a:p>
            <a:pPr algn="ctr">
              <a:lnSpc>
                <a:spcPts val="7840"/>
              </a:lnSpc>
              <a:spcBef>
                <a:spcPct val="0"/>
              </a:spcBef>
            </a:pPr>
            <a:r>
              <a:rPr lang="en-US" sz="5600" dirty="0">
                <a:solidFill>
                  <a:srgbClr val="000000"/>
                </a:solidFill>
                <a:latin typeface="Georgia Pro Bold"/>
              </a:rPr>
              <a:t>Deployed in </a:t>
            </a:r>
            <a:r>
              <a:rPr lang="en-US" sz="5600" dirty="0" err="1">
                <a:solidFill>
                  <a:srgbClr val="000000"/>
                </a:solidFill>
                <a:latin typeface="Georgia Pro Bold"/>
              </a:rPr>
              <a:t>Vercel</a:t>
            </a:r>
            <a:r>
              <a:rPr lang="en-US" sz="5600" dirty="0">
                <a:solidFill>
                  <a:srgbClr val="000000"/>
                </a:solidFill>
                <a:latin typeface="Georgia Pro Bold"/>
              </a:rPr>
              <a:t> &amp; Heroku (backend </a:t>
            </a:r>
            <a:r>
              <a:rPr lang="en-US" sz="5600" dirty="0" err="1">
                <a:solidFill>
                  <a:srgbClr val="000000"/>
                </a:solidFill>
                <a:latin typeface="Georgia Pro Bold"/>
              </a:rPr>
              <a:t>api</a:t>
            </a:r>
            <a:r>
              <a:rPr lang="en-US" sz="5600" dirty="0">
                <a:solidFill>
                  <a:srgbClr val="000000"/>
                </a:solidFill>
                <a:latin typeface="Georgia Pro Bold"/>
              </a:rPr>
              <a:t>)</a:t>
            </a:r>
            <a:endParaRPr lang="en-US" dirty="0"/>
          </a:p>
        </p:txBody>
      </p:sp>
      <p:sp>
        <p:nvSpPr>
          <p:cNvPr id="5" name="TextBox 2">
            <a:extLst>
              <a:ext uri="{FF2B5EF4-FFF2-40B4-BE49-F238E27FC236}">
                <a16:creationId xmlns:a16="http://schemas.microsoft.com/office/drawing/2014/main" id="{5932044D-4A81-CE88-98E3-9B7170114F88}"/>
              </a:ext>
            </a:extLst>
          </p:cNvPr>
          <p:cNvSpPr txBox="1"/>
          <p:nvPr/>
        </p:nvSpPr>
        <p:spPr>
          <a:xfrm>
            <a:off x="4711184" y="5141833"/>
            <a:ext cx="8865632" cy="962647"/>
          </a:xfrm>
          <a:prstGeom prst="rect">
            <a:avLst/>
          </a:prstGeom>
        </p:spPr>
        <p:txBody>
          <a:bodyPr lIns="0" tIns="0" rIns="0" bIns="0" rtlCol="0" anchor="t">
            <a:spAutoFit/>
          </a:bodyPr>
          <a:lstStyle/>
          <a:p>
            <a:pPr algn="ctr">
              <a:lnSpc>
                <a:spcPts val="7840"/>
              </a:lnSpc>
              <a:spcBef>
                <a:spcPct val="0"/>
              </a:spcBef>
            </a:pPr>
            <a:r>
              <a:rPr lang="en-US" sz="5600" dirty="0">
                <a:solidFill>
                  <a:srgbClr val="000000"/>
                </a:solidFill>
                <a:latin typeface="Georgia Pro Bold"/>
                <a:hlinkClick r:id="rId2"/>
              </a:rPr>
              <a:t>Check out</a:t>
            </a:r>
            <a:endParaRPr lang="en-US" sz="5600" dirty="0">
              <a:solidFill>
                <a:srgbClr val="000000"/>
              </a:solidFill>
              <a:latin typeface="Georgia Pro Bold"/>
            </a:endParaRPr>
          </a:p>
        </p:txBody>
      </p:sp>
    </p:spTree>
    <p:extLst>
      <p:ext uri="{BB962C8B-B14F-4D97-AF65-F5344CB8AC3E}">
        <p14:creationId xmlns:p14="http://schemas.microsoft.com/office/powerpoint/2010/main" val="185186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7E4FF51-B0F1-1DDA-6942-F73B2A6D7198}"/>
              </a:ext>
            </a:extLst>
          </p:cNvPr>
          <p:cNvSpPr txBox="1"/>
          <p:nvPr/>
        </p:nvSpPr>
        <p:spPr>
          <a:xfrm>
            <a:off x="4711184" y="4484217"/>
            <a:ext cx="8865632" cy="941668"/>
          </a:xfrm>
          <a:prstGeom prst="rect">
            <a:avLst/>
          </a:prstGeom>
        </p:spPr>
        <p:txBody>
          <a:bodyPr lIns="0" tIns="0" rIns="0" bIns="0" rtlCol="0" anchor="t">
            <a:spAutoFit/>
          </a:bodyPr>
          <a:lstStyle/>
          <a:p>
            <a:pPr algn="ctr">
              <a:lnSpc>
                <a:spcPts val="7840"/>
              </a:lnSpc>
              <a:spcBef>
                <a:spcPct val="0"/>
              </a:spcBef>
            </a:pPr>
            <a:r>
              <a:rPr lang="en-US" sz="5600" dirty="0">
                <a:solidFill>
                  <a:srgbClr val="000000"/>
                </a:solidFill>
                <a:latin typeface="Georgia Pro Bold"/>
              </a:rPr>
              <a:t>Thank you</a:t>
            </a:r>
            <a:endParaRPr lang="en-US" dirty="0">
              <a:latin typeface="Calibri"/>
              <a:cs typeface="Calibri"/>
            </a:endParaRPr>
          </a:p>
        </p:txBody>
      </p:sp>
    </p:spTree>
    <p:extLst>
      <p:ext uri="{BB962C8B-B14F-4D97-AF65-F5344CB8AC3E}">
        <p14:creationId xmlns:p14="http://schemas.microsoft.com/office/powerpoint/2010/main" val="1798700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04950" y="2345718"/>
            <a:ext cx="7848753" cy="2282190"/>
          </a:xfrm>
          <a:prstGeom prst="rect">
            <a:avLst/>
          </a:prstGeom>
        </p:spPr>
        <p:txBody>
          <a:bodyPr lIns="0" tIns="0" rIns="0" bIns="0" rtlCol="0" anchor="t">
            <a:spAutoFit/>
          </a:bodyPr>
          <a:lstStyle/>
          <a:p>
            <a:pPr>
              <a:lnSpc>
                <a:spcPts val="8730"/>
              </a:lnSpc>
            </a:pPr>
            <a:r>
              <a:rPr lang="en-US" sz="9000">
                <a:solidFill>
                  <a:srgbClr val="000000"/>
                </a:solidFill>
                <a:latin typeface="DM Sans Bold"/>
              </a:rPr>
              <a:t>Origin of the creative idea</a:t>
            </a:r>
          </a:p>
        </p:txBody>
      </p:sp>
      <p:sp>
        <p:nvSpPr>
          <p:cNvPr id="5" name="TextBox 5"/>
          <p:cNvSpPr txBox="1"/>
          <p:nvPr/>
        </p:nvSpPr>
        <p:spPr>
          <a:xfrm>
            <a:off x="1504950" y="4807557"/>
            <a:ext cx="7707571" cy="3324225"/>
          </a:xfrm>
          <a:prstGeom prst="rect">
            <a:avLst/>
          </a:prstGeom>
        </p:spPr>
        <p:txBody>
          <a:bodyPr lIns="0" tIns="0" rIns="0" bIns="0" rtlCol="0" anchor="t">
            <a:spAutoFit/>
          </a:bodyPr>
          <a:lstStyle/>
          <a:p>
            <a:pPr>
              <a:lnSpc>
                <a:spcPts val="2699"/>
              </a:lnSpc>
            </a:pPr>
            <a:r>
              <a:rPr lang="en-US" sz="1999" spc="119">
                <a:solidFill>
                  <a:srgbClr val="000000"/>
                </a:solidFill>
                <a:latin typeface="DM Sans"/>
              </a:rPr>
              <a:t>Fed up with automated rejection emails? Our product doesn’t solve that but at least works on solving it.</a:t>
            </a:r>
          </a:p>
          <a:p>
            <a:pPr>
              <a:lnSpc>
                <a:spcPts val="2699"/>
              </a:lnSpc>
            </a:pPr>
            <a:endParaRPr lang="en-US" sz="1999" spc="119">
              <a:solidFill>
                <a:srgbClr val="000000"/>
              </a:solidFill>
              <a:latin typeface="DM Sans"/>
            </a:endParaRPr>
          </a:p>
          <a:p>
            <a:pPr>
              <a:lnSpc>
                <a:spcPts val="2699"/>
              </a:lnSpc>
            </a:pPr>
            <a:r>
              <a:rPr lang="en-US" sz="1999" spc="119">
                <a:solidFill>
                  <a:srgbClr val="000000"/>
                </a:solidFill>
                <a:latin typeface="DM Sans"/>
              </a:rPr>
              <a:t>The goal of the product is to provide personalized feedbacks for every candidate which will not be ideal in a human based interview. Leveraging the power of AI to avoid biased, unsatisfactory interview processes and help us improve with providing us feedbacks on the areas we can improve and also, letting us know where we excel.</a:t>
            </a:r>
          </a:p>
          <a:p>
            <a:pPr marL="0" lvl="0" indent="0">
              <a:lnSpc>
                <a:spcPts val="2699"/>
              </a:lnSpc>
              <a:spcBef>
                <a:spcPct val="0"/>
              </a:spcBef>
            </a:pPr>
            <a:endParaRPr lang="en-US" sz="1999" spc="119">
              <a:solidFill>
                <a:srgbClr val="000000"/>
              </a:solidFill>
              <a:latin typeface="DM Sans"/>
            </a:endParaRP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7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5" name="Freeform: Shape 4">
            <a:extLst>
              <a:ext uri="{FF2B5EF4-FFF2-40B4-BE49-F238E27FC236}">
                <a16:creationId xmlns:a16="http://schemas.microsoft.com/office/drawing/2014/main" id="{D967F3CD-B7D5-4CD4-B546-13C8A8F61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3009" y="0"/>
            <a:ext cx="3729483" cy="10287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F9528C64-B611-4A0E-AED3-355EAA4E2D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62852" y="0"/>
            <a:ext cx="3729483" cy="10287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2" name="Picture 1" descr="A screenshot of a phone&#10;&#10;Description automatically generated">
            <a:extLst>
              <a:ext uri="{FF2B5EF4-FFF2-40B4-BE49-F238E27FC236}">
                <a16:creationId xmlns:a16="http://schemas.microsoft.com/office/drawing/2014/main" id="{4F93F4B9-F522-3307-4030-4A6CAFCBD2BC}"/>
              </a:ext>
            </a:extLst>
          </p:cNvPr>
          <p:cNvPicPr>
            <a:picLocks noChangeAspect="1"/>
          </p:cNvPicPr>
          <p:nvPr/>
        </p:nvPicPr>
        <p:blipFill>
          <a:blip r:embed="rId2"/>
          <a:srcRect r="922"/>
          <a:stretch/>
        </p:blipFill>
        <p:spPr>
          <a:xfrm>
            <a:off x="1451779" y="10"/>
            <a:ext cx="15384441" cy="10286990"/>
          </a:xfrm>
          <a:custGeom>
            <a:avLst/>
            <a:gdLst/>
            <a:ahLst/>
            <a:cxnLst/>
            <a:rect l="l" t="t" r="r" b="b"/>
            <a:pathLst>
              <a:path w="10256294" h="6858000">
                <a:moveTo>
                  <a:pt x="1691450" y="0"/>
                </a:moveTo>
                <a:lnTo>
                  <a:pt x="4470259" y="0"/>
                </a:lnTo>
                <a:lnTo>
                  <a:pt x="4542814" y="0"/>
                </a:lnTo>
                <a:lnTo>
                  <a:pt x="5713480" y="0"/>
                </a:lnTo>
                <a:lnTo>
                  <a:pt x="5786036" y="0"/>
                </a:lnTo>
                <a:lnTo>
                  <a:pt x="8564844" y="0"/>
                </a:lnTo>
                <a:lnTo>
                  <a:pt x="8587900" y="14997"/>
                </a:lnTo>
                <a:cubicBezTo>
                  <a:pt x="9658369" y="754641"/>
                  <a:pt x="10256294" y="2093192"/>
                  <a:pt x="10256294" y="3621656"/>
                </a:cubicBezTo>
                <a:cubicBezTo>
                  <a:pt x="10256294" y="4969131"/>
                  <a:pt x="9288413" y="5602839"/>
                  <a:pt x="8302921" y="6374814"/>
                </a:cubicBezTo>
                <a:cubicBezTo>
                  <a:pt x="8123457" y="6515397"/>
                  <a:pt x="7945637" y="6653108"/>
                  <a:pt x="7764491" y="6780599"/>
                </a:cubicBezTo>
                <a:lnTo>
                  <a:pt x="7648023" y="6858000"/>
                </a:lnTo>
                <a:lnTo>
                  <a:pt x="5786036" y="6858000"/>
                </a:lnTo>
                <a:lnTo>
                  <a:pt x="5713480" y="6858000"/>
                </a:lnTo>
                <a:lnTo>
                  <a:pt x="4542814" y="6858000"/>
                </a:lnTo>
                <a:lnTo>
                  <a:pt x="4470259" y="6858000"/>
                </a:lnTo>
                <a:lnTo>
                  <a:pt x="2608272" y="6858000"/>
                </a:lnTo>
                <a:lnTo>
                  <a:pt x="2491804" y="6780599"/>
                </a:lnTo>
                <a:cubicBezTo>
                  <a:pt x="2310658" y="6653108"/>
                  <a:pt x="2132837" y="6515397"/>
                  <a:pt x="1953374" y="6374814"/>
                </a:cubicBezTo>
                <a:cubicBezTo>
                  <a:pt x="967880" y="5602839"/>
                  <a:pt x="0" y="4969131"/>
                  <a:pt x="0" y="3621656"/>
                </a:cubicBezTo>
                <a:cubicBezTo>
                  <a:pt x="0" y="2093192"/>
                  <a:pt x="597925" y="754641"/>
                  <a:pt x="1668394" y="14997"/>
                </a:cubicBezTo>
                <a:close/>
              </a:path>
            </a:pathLst>
          </a:custGeom>
        </p:spPr>
      </p:pic>
      <p:sp>
        <p:nvSpPr>
          <p:cNvPr id="8" name="Freeform: Shape 7">
            <a:extLst>
              <a:ext uri="{FF2B5EF4-FFF2-40B4-BE49-F238E27FC236}">
                <a16:creationId xmlns:a16="http://schemas.microsoft.com/office/drawing/2014/main" id="{9479A80B-8CA9-4EA1-9408-D2A7B0466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451779" y="0"/>
            <a:ext cx="15384441" cy="10287000"/>
          </a:xfrm>
          <a:custGeom>
            <a:avLst/>
            <a:gdLst>
              <a:gd name="connsiteX0" fmla="*/ 1910015 w 10256294"/>
              <a:gd name="connsiteY0" fmla="*/ 0 h 6858000"/>
              <a:gd name="connsiteX1" fmla="*/ 1691450 w 10256294"/>
              <a:gd name="connsiteY1" fmla="*/ 0 h 6858000"/>
              <a:gd name="connsiteX2" fmla="*/ 1668394 w 10256294"/>
              <a:gd name="connsiteY2" fmla="*/ 14997 h 6858000"/>
              <a:gd name="connsiteX3" fmla="*/ 0 w 10256294"/>
              <a:gd name="connsiteY3" fmla="*/ 3621656 h 6858000"/>
              <a:gd name="connsiteX4" fmla="*/ 1953374 w 10256294"/>
              <a:gd name="connsiteY4" fmla="*/ 6374814 h 6858000"/>
              <a:gd name="connsiteX5" fmla="*/ 2491804 w 10256294"/>
              <a:gd name="connsiteY5" fmla="*/ 6780599 h 6858000"/>
              <a:gd name="connsiteX6" fmla="*/ 2608271 w 10256294"/>
              <a:gd name="connsiteY6" fmla="*/ 6858000 h 6858000"/>
              <a:gd name="connsiteX7" fmla="*/ 2864721 w 10256294"/>
              <a:gd name="connsiteY7" fmla="*/ 6858000 h 6858000"/>
              <a:gd name="connsiteX8" fmla="*/ 2743439 w 10256294"/>
              <a:gd name="connsiteY8" fmla="*/ 6780599 h 6858000"/>
              <a:gd name="connsiteX9" fmla="*/ 2182760 w 10256294"/>
              <a:gd name="connsiteY9" fmla="*/ 6374814 h 6858000"/>
              <a:gd name="connsiteX10" fmla="*/ 148672 w 10256294"/>
              <a:gd name="connsiteY10" fmla="*/ 3621656 h 6858000"/>
              <a:gd name="connsiteX11" fmla="*/ 1886006 w 10256294"/>
              <a:gd name="connsiteY11" fmla="*/ 14997 h 6858000"/>
              <a:gd name="connsiteX12" fmla="*/ 8564844 w 10256294"/>
              <a:gd name="connsiteY12" fmla="*/ 0 h 6858000"/>
              <a:gd name="connsiteX13" fmla="*/ 8346278 w 10256294"/>
              <a:gd name="connsiteY13" fmla="*/ 0 h 6858000"/>
              <a:gd name="connsiteX14" fmla="*/ 8370288 w 10256294"/>
              <a:gd name="connsiteY14" fmla="*/ 14997 h 6858000"/>
              <a:gd name="connsiteX15" fmla="*/ 10107622 w 10256294"/>
              <a:gd name="connsiteY15" fmla="*/ 3621656 h 6858000"/>
              <a:gd name="connsiteX16" fmla="*/ 8073532 w 10256294"/>
              <a:gd name="connsiteY16" fmla="*/ 6374814 h 6858000"/>
              <a:gd name="connsiteX17" fmla="*/ 7512854 w 10256294"/>
              <a:gd name="connsiteY17" fmla="*/ 6780599 h 6858000"/>
              <a:gd name="connsiteX18" fmla="*/ 7391575 w 10256294"/>
              <a:gd name="connsiteY18" fmla="*/ 6858000 h 6858000"/>
              <a:gd name="connsiteX19" fmla="*/ 7648023 w 10256294"/>
              <a:gd name="connsiteY19" fmla="*/ 6858000 h 6858000"/>
              <a:gd name="connsiteX20" fmla="*/ 7764490 w 10256294"/>
              <a:gd name="connsiteY20" fmla="*/ 6780599 h 6858000"/>
              <a:gd name="connsiteX21" fmla="*/ 8302920 w 10256294"/>
              <a:gd name="connsiteY21" fmla="*/ 6374814 h 6858000"/>
              <a:gd name="connsiteX22" fmla="*/ 10256294 w 10256294"/>
              <a:gd name="connsiteY22" fmla="*/ 3621656 h 6858000"/>
              <a:gd name="connsiteX23" fmla="*/ 8587900 w 10256294"/>
              <a:gd name="connsiteY23"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256294" h="6858000">
                <a:moveTo>
                  <a:pt x="1910015" y="0"/>
                </a:moveTo>
                <a:lnTo>
                  <a:pt x="1691450" y="0"/>
                </a:lnTo>
                <a:lnTo>
                  <a:pt x="1668394" y="14997"/>
                </a:lnTo>
                <a:cubicBezTo>
                  <a:pt x="597925" y="754641"/>
                  <a:pt x="0" y="2093192"/>
                  <a:pt x="0" y="3621656"/>
                </a:cubicBezTo>
                <a:cubicBezTo>
                  <a:pt x="0" y="4969131"/>
                  <a:pt x="967880" y="5602839"/>
                  <a:pt x="1953374" y="6374814"/>
                </a:cubicBezTo>
                <a:cubicBezTo>
                  <a:pt x="2132836" y="6515397"/>
                  <a:pt x="2310657" y="6653108"/>
                  <a:pt x="2491804" y="6780599"/>
                </a:cubicBezTo>
                <a:lnTo>
                  <a:pt x="2608271" y="6858000"/>
                </a:lnTo>
                <a:lnTo>
                  <a:pt x="2864721" y="6858000"/>
                </a:lnTo>
                <a:lnTo>
                  <a:pt x="2743439" y="6780599"/>
                </a:lnTo>
                <a:cubicBezTo>
                  <a:pt x="2554808" y="6653108"/>
                  <a:pt x="2369639" y="6515397"/>
                  <a:pt x="2182760" y="6374814"/>
                </a:cubicBezTo>
                <a:cubicBezTo>
                  <a:pt x="1156547" y="5602839"/>
                  <a:pt x="148672" y="4969131"/>
                  <a:pt x="148672" y="3621656"/>
                </a:cubicBezTo>
                <a:cubicBezTo>
                  <a:pt x="148672" y="2093192"/>
                  <a:pt x="771304" y="754641"/>
                  <a:pt x="1886006" y="14997"/>
                </a:cubicBezTo>
                <a:close/>
                <a:moveTo>
                  <a:pt x="8564844" y="0"/>
                </a:moveTo>
                <a:lnTo>
                  <a:pt x="8346278" y="0"/>
                </a:lnTo>
                <a:lnTo>
                  <a:pt x="8370288" y="14997"/>
                </a:lnTo>
                <a:cubicBezTo>
                  <a:pt x="9484990" y="754641"/>
                  <a:pt x="10107622" y="2093192"/>
                  <a:pt x="10107622" y="3621656"/>
                </a:cubicBezTo>
                <a:cubicBezTo>
                  <a:pt x="10107622" y="4969131"/>
                  <a:pt x="9099748" y="5602839"/>
                  <a:pt x="8073532" y="6374814"/>
                </a:cubicBezTo>
                <a:cubicBezTo>
                  <a:pt x="7886654" y="6515397"/>
                  <a:pt x="7701485" y="6653108"/>
                  <a:pt x="7512854" y="6780599"/>
                </a:cubicBezTo>
                <a:lnTo>
                  <a:pt x="7391575" y="6858000"/>
                </a:lnTo>
                <a:lnTo>
                  <a:pt x="7648023" y="6858000"/>
                </a:lnTo>
                <a:lnTo>
                  <a:pt x="7764490" y="6780599"/>
                </a:lnTo>
                <a:cubicBezTo>
                  <a:pt x="7945636" y="6653108"/>
                  <a:pt x="8123457" y="6515397"/>
                  <a:pt x="8302920" y="6374814"/>
                </a:cubicBezTo>
                <a:cubicBezTo>
                  <a:pt x="9288414" y="5602839"/>
                  <a:pt x="10256294" y="4969131"/>
                  <a:pt x="10256294" y="3621656"/>
                </a:cubicBezTo>
                <a:cubicBezTo>
                  <a:pt x="10256294" y="2093192"/>
                  <a:pt x="9658369" y="754641"/>
                  <a:pt x="8587900"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895864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4079C-9D1A-B736-84F9-C4E42576CFFF}"/>
              </a:ext>
            </a:extLst>
          </p:cNvPr>
          <p:cNvSpPr>
            <a:spLocks noGrp="1"/>
          </p:cNvSpPr>
          <p:nvPr>
            <p:ph type="title"/>
          </p:nvPr>
        </p:nvSpPr>
        <p:spPr>
          <a:xfrm>
            <a:off x="1143001" y="7611036"/>
            <a:ext cx="15163799" cy="897048"/>
          </a:xfrm>
        </p:spPr>
        <p:txBody>
          <a:bodyPr vert="horz" lIns="91440" tIns="45720" rIns="91440" bIns="45720" rtlCol="0" anchor="ctr">
            <a:normAutofit/>
          </a:bodyPr>
          <a:lstStyle/>
          <a:p>
            <a:pPr>
              <a:lnSpc>
                <a:spcPct val="90000"/>
              </a:lnSpc>
            </a:pPr>
            <a:r>
              <a:rPr lang="en-US" sz="5400"/>
              <a:t>Interviews for Different Roles</a:t>
            </a:r>
          </a:p>
        </p:txBody>
      </p:sp>
      <p:pic>
        <p:nvPicPr>
          <p:cNvPr id="5" name="Picture Placeholder 4" descr="A screenshot of a screen&#10;&#10;Description automatically generated">
            <a:extLst>
              <a:ext uri="{FF2B5EF4-FFF2-40B4-BE49-F238E27FC236}">
                <a16:creationId xmlns:a16="http://schemas.microsoft.com/office/drawing/2014/main" id="{529CE7F0-8659-5C44-E009-8B83925826C1}"/>
              </a:ext>
            </a:extLst>
          </p:cNvPr>
          <p:cNvPicPr>
            <a:picLocks noGrp="1" noChangeAspect="1"/>
          </p:cNvPicPr>
          <p:nvPr>
            <p:ph type="pic" idx="1"/>
          </p:nvPr>
        </p:nvPicPr>
        <p:blipFill>
          <a:blip r:embed="rId2"/>
          <a:srcRect b="13354"/>
          <a:stretch/>
        </p:blipFill>
        <p:spPr>
          <a:xfrm>
            <a:off x="20" y="-58"/>
            <a:ext cx="18287980" cy="6259109"/>
          </a:xfrm>
          <a:prstGeom prst="rect">
            <a:avLst/>
          </a:prstGeom>
        </p:spPr>
      </p:pic>
      <p:cxnSp>
        <p:nvCxnSpPr>
          <p:cNvPr id="15" name="Straight Connector 14">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7711" y="7217275"/>
            <a:ext cx="110540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488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Placeholder 7" descr="A screenshot of a chat&#10;&#10;Description automatically generated">
            <a:extLst>
              <a:ext uri="{FF2B5EF4-FFF2-40B4-BE49-F238E27FC236}">
                <a16:creationId xmlns:a16="http://schemas.microsoft.com/office/drawing/2014/main" id="{B7B910EF-3A42-0683-AF3F-7A1B0C00AA31}"/>
              </a:ext>
            </a:extLst>
          </p:cNvPr>
          <p:cNvPicPr>
            <a:picLocks noGrp="1" noChangeAspect="1"/>
          </p:cNvPicPr>
          <p:nvPr>
            <p:ph type="pic" idx="1"/>
          </p:nvPr>
        </p:nvPicPr>
        <p:blipFill>
          <a:blip r:embed="rId2"/>
          <a:srcRect t="2192"/>
          <a:stretch/>
        </p:blipFill>
        <p:spPr>
          <a:xfrm>
            <a:off x="20" y="1923"/>
            <a:ext cx="18287980" cy="10285077"/>
          </a:xfrm>
          <a:prstGeom prst="rect">
            <a:avLst/>
          </a:prstGeom>
        </p:spPr>
      </p:pic>
    </p:spTree>
    <p:extLst>
      <p:ext uri="{BB962C8B-B14F-4D97-AF65-F5344CB8AC3E}">
        <p14:creationId xmlns:p14="http://schemas.microsoft.com/office/powerpoint/2010/main" val="3046301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8287542"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urvey&#10;&#10;Description automatically generated">
            <a:extLst>
              <a:ext uri="{FF2B5EF4-FFF2-40B4-BE49-F238E27FC236}">
                <a16:creationId xmlns:a16="http://schemas.microsoft.com/office/drawing/2014/main" id="{98D91AF1-B9B4-31C8-8958-522536583235}"/>
              </a:ext>
            </a:extLst>
          </p:cNvPr>
          <p:cNvPicPr>
            <a:picLocks noChangeAspect="1"/>
          </p:cNvPicPr>
          <p:nvPr/>
        </p:nvPicPr>
        <p:blipFill>
          <a:blip r:embed="rId2"/>
          <a:srcRect l="46"/>
          <a:stretch/>
        </p:blipFill>
        <p:spPr>
          <a:xfrm>
            <a:off x="-1" y="1"/>
            <a:ext cx="18287999" cy="9102435"/>
          </a:xfrm>
          <a:prstGeom prst="rect">
            <a:avLst/>
          </a:prstGeom>
        </p:spPr>
      </p:pic>
      <p:grpSp>
        <p:nvGrpSpPr>
          <p:cNvPr id="14" name="Group 13">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 y="7543799"/>
            <a:ext cx="18342191" cy="2743201"/>
            <a:chOff x="-305" y="2987478"/>
            <a:chExt cx="12188952" cy="1828800"/>
          </a:xfrm>
        </p:grpSpPr>
        <p:sp>
          <p:nvSpPr>
            <p:cNvPr id="15" name="Freeform: Shape 14">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18" name="Freeform: Shape 17">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5330610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711184" y="334970"/>
            <a:ext cx="8865632" cy="962647"/>
          </a:xfrm>
          <a:prstGeom prst="rect">
            <a:avLst/>
          </a:prstGeom>
        </p:spPr>
        <p:txBody>
          <a:bodyPr lIns="0" tIns="0" rIns="0" bIns="0" rtlCol="0" anchor="t">
            <a:spAutoFit/>
          </a:bodyPr>
          <a:lstStyle/>
          <a:p>
            <a:pPr marL="0" lvl="0" indent="0" algn="ctr">
              <a:lnSpc>
                <a:spcPts val="7840"/>
              </a:lnSpc>
              <a:spcBef>
                <a:spcPct val="0"/>
              </a:spcBef>
            </a:pPr>
            <a:r>
              <a:rPr lang="en-US" sz="5600">
                <a:solidFill>
                  <a:srgbClr val="000000"/>
                </a:solidFill>
                <a:latin typeface="Georgia Pro Bold"/>
              </a:rPr>
              <a:t>Response from Backend</a:t>
            </a:r>
          </a:p>
        </p:txBody>
      </p:sp>
      <p:sp>
        <p:nvSpPr>
          <p:cNvPr id="3" name="TextBox 3"/>
          <p:cNvSpPr txBox="1"/>
          <p:nvPr/>
        </p:nvSpPr>
        <p:spPr>
          <a:xfrm>
            <a:off x="0" y="1499900"/>
            <a:ext cx="18288000" cy="8102587"/>
          </a:xfrm>
          <a:prstGeom prst="rect">
            <a:avLst/>
          </a:prstGeom>
        </p:spPr>
        <p:txBody>
          <a:bodyPr lIns="0" tIns="0" rIns="0" bIns="0" rtlCol="0" anchor="t">
            <a:spAutoFit/>
          </a:bodyPr>
          <a:lstStyle/>
          <a:p>
            <a:pPr algn="ctr">
              <a:lnSpc>
                <a:spcPts val="2800"/>
              </a:lnSpc>
              <a:spcBef>
                <a:spcPct val="0"/>
              </a:spcBef>
            </a:pPr>
            <a:endParaRPr/>
          </a:p>
          <a:p>
            <a:pPr algn="ctr">
              <a:lnSpc>
                <a:spcPts val="2800"/>
              </a:lnSpc>
              <a:spcBef>
                <a:spcPct val="0"/>
              </a:spcBef>
            </a:pPr>
            <a:r>
              <a:rPr lang="en-US" sz="2000">
                <a:solidFill>
                  <a:srgbClr val="FF3131"/>
                </a:solidFill>
                <a:latin typeface="DM Sans Bold"/>
              </a:rPr>
              <a:t>{1: "\nSummary: The candidate's response is significantl…dence/similarity score for this comparison is 0.\n", 2: '\nSummary: The candidate has grasped the key concep…response would be approximately 0.7. \n\nScore: 0.7', 5: "\nSummary:\nThe candidate's response is significantl…in this area. \n\nConfidence/Similarity Score: 0.2 "}</a:t>
            </a:r>
          </a:p>
          <a:p>
            <a:pPr algn="ctr">
              <a:lnSpc>
                <a:spcPts val="2800"/>
              </a:lnSpc>
              <a:spcBef>
                <a:spcPct val="0"/>
              </a:spcBef>
            </a:pPr>
            <a:r>
              <a:rPr lang="en-US" sz="2000">
                <a:solidFill>
                  <a:srgbClr val="FF3131"/>
                </a:solidFill>
                <a:latin typeface="DM Sans Bold"/>
              </a:rPr>
              <a:t>1</a:t>
            </a:r>
          </a:p>
          <a:p>
            <a:pPr algn="ctr">
              <a:lnSpc>
                <a:spcPts val="2800"/>
              </a:lnSpc>
              <a:spcBef>
                <a:spcPct val="0"/>
              </a:spcBef>
            </a:pPr>
            <a:r>
              <a:rPr lang="en-US" sz="2000">
                <a:solidFill>
                  <a:srgbClr val="FF3131"/>
                </a:solidFill>
                <a:latin typeface="DM Sans Bold"/>
              </a:rPr>
              <a:t>: </a:t>
            </a:r>
          </a:p>
          <a:p>
            <a:pPr algn="ctr">
              <a:lnSpc>
                <a:spcPts val="2800"/>
              </a:lnSpc>
              <a:spcBef>
                <a:spcPct val="0"/>
              </a:spcBef>
            </a:pPr>
            <a:r>
              <a:rPr lang="en-US" sz="2000">
                <a:solidFill>
                  <a:srgbClr val="FF3131"/>
                </a:solidFill>
                <a:latin typeface="DM Sans Bold"/>
              </a:rPr>
              <a:t>"\nSummary: The candidate's response is significantly different from the original answer and does not demonstrate a grasp of the technical concepts. The candidate's response is too general and lacks depth. The candidate has not provided any additional insights compared to the original answer. The confidence/similarity score for this comparison is 0.\n"</a:t>
            </a:r>
          </a:p>
          <a:p>
            <a:pPr algn="ctr">
              <a:lnSpc>
                <a:spcPts val="2800"/>
              </a:lnSpc>
              <a:spcBef>
                <a:spcPct val="0"/>
              </a:spcBef>
            </a:pPr>
            <a:r>
              <a:rPr lang="en-US" sz="2000">
                <a:solidFill>
                  <a:srgbClr val="FF3131"/>
                </a:solidFill>
                <a:latin typeface="DM Sans Bold"/>
              </a:rPr>
              <a:t>2</a:t>
            </a:r>
          </a:p>
          <a:p>
            <a:pPr algn="ctr">
              <a:lnSpc>
                <a:spcPts val="2800"/>
              </a:lnSpc>
              <a:spcBef>
                <a:spcPct val="0"/>
              </a:spcBef>
            </a:pPr>
            <a:r>
              <a:rPr lang="en-US" sz="2000">
                <a:solidFill>
                  <a:srgbClr val="FF3131"/>
                </a:solidFill>
                <a:latin typeface="DM Sans Bold"/>
              </a:rPr>
              <a:t>: </a:t>
            </a:r>
          </a:p>
          <a:p>
            <a:pPr algn="ctr">
              <a:lnSpc>
                <a:spcPts val="2800"/>
              </a:lnSpc>
              <a:spcBef>
                <a:spcPct val="0"/>
              </a:spcBef>
            </a:pPr>
            <a:r>
              <a:rPr lang="en-US" sz="2000">
                <a:solidFill>
                  <a:srgbClr val="FF3131"/>
                </a:solidFill>
                <a:latin typeface="DM Sans Bold"/>
              </a:rPr>
              <a:t>"\nSummary: The candidate has grasped the key concepts of the terms \"poly\" and \"morph\" but their understanding is not as in-depth as the original answer. They have provided a concise definition for both terms but have not elaborated on their meanings or provided any additional insights. The candidate's response is similar in context to the original answer, but it lacks the depth and detail that the original answer provides. The confidence/similarity numerical score for the candidate's response would be approximately 0.7. \n\nScore: 0.7"</a:t>
            </a:r>
          </a:p>
          <a:p>
            <a:pPr algn="ctr">
              <a:lnSpc>
                <a:spcPts val="2800"/>
              </a:lnSpc>
              <a:spcBef>
                <a:spcPct val="0"/>
              </a:spcBef>
            </a:pPr>
            <a:r>
              <a:rPr lang="en-US" sz="2000">
                <a:solidFill>
                  <a:srgbClr val="FF3131"/>
                </a:solidFill>
                <a:latin typeface="DM Sans Bold"/>
              </a:rPr>
              <a:t>5</a:t>
            </a:r>
          </a:p>
          <a:p>
            <a:pPr algn="ctr">
              <a:lnSpc>
                <a:spcPts val="2800"/>
              </a:lnSpc>
              <a:spcBef>
                <a:spcPct val="0"/>
              </a:spcBef>
            </a:pPr>
            <a:r>
              <a:rPr lang="en-US" sz="2000">
                <a:solidFill>
                  <a:srgbClr val="FF3131"/>
                </a:solidFill>
                <a:latin typeface="DM Sans Bold"/>
              </a:rPr>
              <a:t>: </a:t>
            </a:r>
          </a:p>
          <a:p>
            <a:pPr algn="ctr">
              <a:lnSpc>
                <a:spcPts val="2800"/>
              </a:lnSpc>
              <a:spcBef>
                <a:spcPct val="0"/>
              </a:spcBef>
            </a:pPr>
            <a:r>
              <a:rPr lang="en-US" sz="2000">
                <a:solidFill>
                  <a:srgbClr val="FF3131"/>
                </a:solidFill>
                <a:latin typeface="DM Sans Bold"/>
              </a:rPr>
              <a:t>"\nSummary:\nThe candidate's response is significantly different from the original answer. While the original answer discusses assessing understanding of technical concepts in an interview, the candidate's response simply states \"process of making data modules.\" This does not demonstrate a strong understanding of the question or the topic at hand. The candidate does not mention any specific technical concepts or provide any additional insights. It is clear that the candidate has not grasped the key concepts and lacks depth of understanding in this area. \n\nConfidence/Similarity Score: 0.2 "</a:t>
            </a:r>
          </a:p>
          <a:p>
            <a:pPr algn="ctr">
              <a:lnSpc>
                <a:spcPts val="2800"/>
              </a:lnSpc>
              <a:spcBef>
                <a:spcPct val="0"/>
              </a:spcBef>
            </a:pPr>
            <a:endParaRPr lang="en-US" sz="2000">
              <a:solidFill>
                <a:srgbClr val="FF3131"/>
              </a:solidFill>
              <a:latin typeface="DM Sans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20178B-3F6B-9B1E-411E-BF250A62B80E}"/>
              </a:ext>
            </a:extLst>
          </p:cNvPr>
          <p:cNvSpPr txBox="1"/>
          <p:nvPr/>
        </p:nvSpPr>
        <p:spPr>
          <a:xfrm>
            <a:off x="4711184" y="334970"/>
            <a:ext cx="8865632" cy="941668"/>
          </a:xfrm>
          <a:prstGeom prst="rect">
            <a:avLst/>
          </a:prstGeom>
        </p:spPr>
        <p:txBody>
          <a:bodyPr lIns="0" tIns="0" rIns="0" bIns="0" rtlCol="0" anchor="t">
            <a:spAutoFit/>
          </a:bodyPr>
          <a:lstStyle/>
          <a:p>
            <a:pPr algn="ctr">
              <a:lnSpc>
                <a:spcPts val="7840"/>
              </a:lnSpc>
              <a:spcBef>
                <a:spcPct val="0"/>
              </a:spcBef>
            </a:pPr>
            <a:r>
              <a:rPr lang="en-US" sz="5600" dirty="0">
                <a:solidFill>
                  <a:srgbClr val="000000"/>
                </a:solidFill>
                <a:latin typeface="Georgia Pro Bold"/>
              </a:rPr>
              <a:t>Tech </a:t>
            </a:r>
            <a:r>
              <a:rPr lang="en-US" sz="5600" dirty="0">
                <a:solidFill>
                  <a:srgbClr val="000000"/>
                </a:solidFill>
                <a:latin typeface="Georgia Pro Bold"/>
                <a:cs typeface="Calibri"/>
              </a:rPr>
              <a:t>Stack:</a:t>
            </a:r>
            <a:endParaRPr lang="en-US" dirty="0"/>
          </a:p>
        </p:txBody>
      </p:sp>
      <p:sp>
        <p:nvSpPr>
          <p:cNvPr id="5" name="TextBox 4">
            <a:extLst>
              <a:ext uri="{FF2B5EF4-FFF2-40B4-BE49-F238E27FC236}">
                <a16:creationId xmlns:a16="http://schemas.microsoft.com/office/drawing/2014/main" id="{E7A09AEE-16C2-0C82-96B4-F23A96755BF4}"/>
              </a:ext>
            </a:extLst>
          </p:cNvPr>
          <p:cNvSpPr txBox="1"/>
          <p:nvPr/>
        </p:nvSpPr>
        <p:spPr>
          <a:xfrm>
            <a:off x="4585925" y="2714915"/>
            <a:ext cx="10227836" cy="6920228"/>
          </a:xfrm>
          <a:prstGeom prst="rect">
            <a:avLst/>
          </a:prstGeom>
        </p:spPr>
        <p:txBody>
          <a:bodyPr wrap="square" lIns="0" tIns="0" rIns="0" bIns="0" rtlCol="0" anchor="t">
            <a:spAutoFit/>
          </a:bodyPr>
          <a:lstStyle/>
          <a:p>
            <a:pPr marL="685800" indent="-685800">
              <a:lnSpc>
                <a:spcPts val="7840"/>
              </a:lnSpc>
              <a:spcBef>
                <a:spcPct val="0"/>
              </a:spcBef>
              <a:buFont typeface="Arial"/>
              <a:buChar char="•"/>
            </a:pPr>
            <a:r>
              <a:rPr lang="en-US" sz="5600" u="sng" dirty="0">
                <a:solidFill>
                  <a:srgbClr val="000000"/>
                </a:solidFill>
                <a:latin typeface="Times New Roman"/>
                <a:cs typeface="Times New Roman"/>
              </a:rPr>
              <a:t>ReactJS</a:t>
            </a:r>
            <a:endParaRPr lang="en-US" dirty="0">
              <a:cs typeface="Calibri"/>
            </a:endParaRPr>
          </a:p>
          <a:p>
            <a:pPr marL="685800" indent="-685800">
              <a:lnSpc>
                <a:spcPts val="7840"/>
              </a:lnSpc>
              <a:spcBef>
                <a:spcPct val="0"/>
              </a:spcBef>
              <a:buFont typeface="Arial"/>
              <a:buChar char="•"/>
            </a:pPr>
            <a:r>
              <a:rPr lang="en-US" sz="5600" u="sng" dirty="0" err="1">
                <a:latin typeface="Times New Roman"/>
                <a:cs typeface="Times New Roman"/>
              </a:rPr>
              <a:t>TailwindCSS</a:t>
            </a:r>
            <a:br>
              <a:rPr lang="en-US" sz="5600" u="sng" dirty="0">
                <a:latin typeface="Times New Roman"/>
                <a:cs typeface="Times New Roman"/>
              </a:rPr>
            </a:br>
            <a:r>
              <a:rPr lang="en-US" sz="5600" u="sng" dirty="0">
                <a:latin typeface="Times New Roman"/>
                <a:cs typeface="Times New Roman"/>
              </a:rPr>
              <a:t>Flask</a:t>
            </a:r>
          </a:p>
          <a:p>
            <a:pPr marL="685800" indent="-685800">
              <a:lnSpc>
                <a:spcPts val="7840"/>
              </a:lnSpc>
              <a:spcBef>
                <a:spcPct val="0"/>
              </a:spcBef>
              <a:buFont typeface="Arial"/>
              <a:buChar char="•"/>
            </a:pPr>
            <a:r>
              <a:rPr lang="en-US" sz="5600" u="sng" dirty="0">
                <a:latin typeface="Times New Roman"/>
                <a:cs typeface="Times New Roman"/>
              </a:rPr>
              <a:t>OpenAI</a:t>
            </a:r>
          </a:p>
          <a:p>
            <a:pPr marL="685800" indent="-685800">
              <a:lnSpc>
                <a:spcPts val="7840"/>
              </a:lnSpc>
              <a:spcBef>
                <a:spcPct val="0"/>
              </a:spcBef>
              <a:buFont typeface="Arial"/>
              <a:buChar char="•"/>
            </a:pPr>
            <a:r>
              <a:rPr lang="en-US" sz="5600" u="sng" dirty="0">
                <a:latin typeface="Times New Roman"/>
                <a:cs typeface="Times New Roman"/>
              </a:rPr>
              <a:t>CORS</a:t>
            </a:r>
          </a:p>
          <a:p>
            <a:pPr marL="685800" indent="-685800">
              <a:lnSpc>
                <a:spcPts val="7840"/>
              </a:lnSpc>
              <a:spcBef>
                <a:spcPct val="0"/>
              </a:spcBef>
              <a:buFont typeface="Arial"/>
              <a:buChar char="•"/>
            </a:pPr>
            <a:r>
              <a:rPr lang="en-US" sz="5600" u="sng" err="1">
                <a:latin typeface="Times New Roman"/>
                <a:cs typeface="Times New Roman"/>
              </a:rPr>
              <a:t>Vercel</a:t>
            </a:r>
            <a:endParaRPr lang="en-US" sz="5600" u="sng">
              <a:latin typeface="Times New Roman"/>
              <a:cs typeface="Times New Roman"/>
            </a:endParaRPr>
          </a:p>
          <a:p>
            <a:pPr marL="685800" indent="-685800">
              <a:lnSpc>
                <a:spcPts val="7840"/>
              </a:lnSpc>
              <a:spcBef>
                <a:spcPct val="0"/>
              </a:spcBef>
              <a:buFont typeface="Arial"/>
              <a:buChar char="•"/>
            </a:pPr>
            <a:r>
              <a:rPr lang="en-US" sz="5600" u="sng" dirty="0">
                <a:latin typeface="Times New Roman"/>
                <a:cs typeface="Times New Roman"/>
              </a:rPr>
              <a:t>Heroku</a:t>
            </a:r>
          </a:p>
        </p:txBody>
      </p:sp>
    </p:spTree>
    <p:extLst>
      <p:ext uri="{BB962C8B-B14F-4D97-AF65-F5344CB8AC3E}">
        <p14:creationId xmlns:p14="http://schemas.microsoft.com/office/powerpoint/2010/main" val="2053543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id="3" name="Freeform 3"/>
          <p:cNvSpPr/>
          <p:nvPr/>
        </p:nvSpPr>
        <p:spPr>
          <a:xfrm>
            <a:off x="10819907" y="1950456"/>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4" name="Freeform 4"/>
          <p:cNvSpPr/>
          <p:nvPr/>
        </p:nvSpPr>
        <p:spPr>
          <a:xfrm>
            <a:off x="9832111" y="3352800"/>
            <a:ext cx="7877295" cy="6244300"/>
          </a:xfrm>
          <a:custGeom>
            <a:avLst/>
            <a:gdLst/>
            <a:ahLst/>
            <a:cxnLst/>
            <a:rect l="l" t="t" r="r" b="b"/>
            <a:pathLst>
              <a:path w="7877295" h="6244300">
                <a:moveTo>
                  <a:pt x="0" y="0"/>
                </a:moveTo>
                <a:lnTo>
                  <a:pt x="7877294" y="0"/>
                </a:lnTo>
                <a:lnTo>
                  <a:pt x="7877294" y="6244300"/>
                </a:lnTo>
                <a:lnTo>
                  <a:pt x="0" y="6244300"/>
                </a:lnTo>
                <a:lnTo>
                  <a:pt x="0" y="0"/>
                </a:lnTo>
                <a:close/>
              </a:path>
            </a:pathLst>
          </a:custGeom>
          <a:blipFill>
            <a:blip r:embed="rId5"/>
            <a:stretch>
              <a:fillRect/>
            </a:stretch>
          </a:blipFill>
        </p:spPr>
      </p:sp>
      <p:sp>
        <p:nvSpPr>
          <p:cNvPr id="5" name="TextBox 5"/>
          <p:cNvSpPr txBox="1"/>
          <p:nvPr/>
        </p:nvSpPr>
        <p:spPr>
          <a:xfrm>
            <a:off x="1504950" y="1754505"/>
            <a:ext cx="8751165" cy="3387090"/>
          </a:xfrm>
          <a:prstGeom prst="rect">
            <a:avLst/>
          </a:prstGeom>
        </p:spPr>
        <p:txBody>
          <a:bodyPr lIns="0" tIns="0" rIns="0" bIns="0" rtlCol="0" anchor="t">
            <a:spAutoFit/>
          </a:bodyPr>
          <a:lstStyle/>
          <a:p>
            <a:pPr>
              <a:lnSpc>
                <a:spcPts val="8730"/>
              </a:lnSpc>
            </a:pPr>
            <a:r>
              <a:rPr lang="en-US" sz="9000">
                <a:solidFill>
                  <a:srgbClr val="000000"/>
                </a:solidFill>
                <a:latin typeface="DM Sans Bold"/>
              </a:rPr>
              <a:t>Final reflections and future steps</a:t>
            </a:r>
          </a:p>
        </p:txBody>
      </p:sp>
      <p:sp>
        <p:nvSpPr>
          <p:cNvPr id="6" name="TextBox 6"/>
          <p:cNvSpPr txBox="1"/>
          <p:nvPr/>
        </p:nvSpPr>
        <p:spPr>
          <a:xfrm>
            <a:off x="214935" y="5615460"/>
            <a:ext cx="9617175" cy="3092475"/>
          </a:xfrm>
          <a:prstGeom prst="rect">
            <a:avLst/>
          </a:prstGeom>
        </p:spPr>
        <p:txBody>
          <a:bodyPr lIns="0" tIns="0" rIns="0" bIns="0" rtlCol="0" anchor="t">
            <a:spAutoFit/>
          </a:bodyPr>
          <a:lstStyle/>
          <a:p>
            <a:pPr algn="ctr">
              <a:lnSpc>
                <a:spcPts val="4921"/>
              </a:lnSpc>
              <a:spcBef>
                <a:spcPct val="0"/>
              </a:spcBef>
            </a:pPr>
            <a:r>
              <a:rPr lang="en-US" sz="3515">
                <a:solidFill>
                  <a:srgbClr val="000000"/>
                </a:solidFill>
                <a:latin typeface="DM Sans Bold"/>
              </a:rPr>
              <a:t>We can integrate with 3rd party APIs for providing a simulation on AI conducting interviews.</a:t>
            </a:r>
          </a:p>
          <a:p>
            <a:pPr algn="ctr">
              <a:lnSpc>
                <a:spcPts val="4921"/>
              </a:lnSpc>
              <a:spcBef>
                <a:spcPct val="0"/>
              </a:spcBef>
            </a:pPr>
            <a:r>
              <a:rPr lang="en-US" sz="3515">
                <a:solidFill>
                  <a:srgbClr val="000000"/>
                </a:solidFill>
                <a:latin typeface="DM Sans Bold"/>
              </a:rPr>
              <a:t>We can also configure the plugins to enable emotions displayed in the digital human.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Custom</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Interviews for Different Roles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Doodle Project Presentation</dc:title>
  <cp:revision>104</cp:revision>
  <dcterms:created xsi:type="dcterms:W3CDTF">2006-08-16T00:00:00Z</dcterms:created>
  <dcterms:modified xsi:type="dcterms:W3CDTF">2024-07-30T11:03:11Z</dcterms:modified>
  <dc:identifier>DAGBwiAtz2o</dc:identifier>
</cp:coreProperties>
</file>